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62" r:id="rId2"/>
  </p:sldIdLst>
  <p:sldSz cx="20104100" cy="11309350"/>
  <p:notesSz cx="20104100" cy="1130935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Druk Cyr" charset="-52"/>
      <p:regular r:id="rId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>
      <p:cViewPr>
        <p:scale>
          <a:sx n="40" d="100"/>
          <a:sy n="40" d="100"/>
        </p:scale>
        <p:origin x="888" y="1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7F287-4564-4EB3-8282-B89B231323D4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11914-A377-4012-B277-1CCF48810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678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0118" y="3332182"/>
            <a:ext cx="803981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6091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012607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177458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476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0" y="955972"/>
            <a:ext cx="8013199" cy="1624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3970" y="23495"/>
            <a:ext cx="20051772" cy="113085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grpSp>
        <p:nvGrpSpPr>
          <p:cNvPr id="4" name="object 4"/>
          <p:cNvGrpSpPr/>
          <p:nvPr/>
        </p:nvGrpSpPr>
        <p:grpSpPr>
          <a:xfrm>
            <a:off x="1207251" y="973874"/>
            <a:ext cx="18896965" cy="7726680"/>
            <a:chOff x="1207251" y="973874"/>
            <a:chExt cx="18896965" cy="77266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18186" y="3489246"/>
              <a:ext cx="3185913" cy="52111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7251" y="973874"/>
              <a:ext cx="4690946" cy="2492062"/>
            </a:xfrm>
            <a:prstGeom prst="rect">
              <a:avLst/>
            </a:prstGeom>
          </p:spPr>
        </p:pic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45449" y="955972"/>
            <a:ext cx="13255491" cy="1354217"/>
          </a:xfrm>
        </p:spPr>
        <p:txBody>
          <a:bodyPr/>
          <a:lstStyle/>
          <a:p>
            <a:pPr algn="ctr"/>
            <a:r>
              <a:rPr lang="ru-RU" sz="8800" b="1" dirty="0" smtClean="0">
                <a:solidFill>
                  <a:schemeClr val="accent4">
                    <a:lumMod val="75000"/>
                  </a:schemeClr>
                </a:solidFill>
              </a:rPr>
              <a:t>КОДЕКС НАСТАВНИКА</a:t>
            </a:r>
            <a:endParaRPr lang="ru-RU" sz="8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1746250" y="3465936"/>
            <a:ext cx="17068800" cy="7263527"/>
          </a:xfrm>
        </p:spPr>
        <p:txBody>
          <a:bodyPr/>
          <a:lstStyle/>
          <a:p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1. Не осуждаю, а предлагаю решение.</a:t>
            </a:r>
          </a:p>
          <a:p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2. Не критикую, а изучаю ситуацию.</a:t>
            </a:r>
          </a:p>
          <a:p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3. Не обвиняю, а поддерживаю.</a:t>
            </a:r>
          </a:p>
          <a:p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4. Не решаю проблему сам, а помогаю решить ее наставляемому.</a:t>
            </a:r>
          </a:p>
          <a:p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5. Не навязываю свое мнение, а работаю в диалоге.</a:t>
            </a:r>
          </a:p>
          <a:p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6. Разделяю ответственность за наставляемого с куратором, родителями и организацией.</a:t>
            </a:r>
          </a:p>
          <a:p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7. Не утверждаю, а советуюсь.</a:t>
            </a:r>
          </a:p>
          <a:p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8. Не отрываюсь от практики.</a:t>
            </a:r>
          </a:p>
          <a:p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9. Призывая наставляемого к дисциплине и ответственному отношению к себе, наставническому взаимодействию и программе, сам следую этому правилу.</a:t>
            </a:r>
          </a:p>
          <a:p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10. Не разглашаю внутреннюю информацию. Наставничество - не решение всех проблем, стоящих перед наставляемым и его/ее семьей. Суть наставничества заключается в создании и поддержании устойчивых человеческих взаимоотношений, в которых наставляемый чувствует, что к нему относятся как к личности и что он имеет значение для общества.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155</Words>
  <Application>Microsoft Office PowerPoint</Application>
  <PresentationFormat>Произвольный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Calibri</vt:lpstr>
      <vt:lpstr>Druk Cyr</vt:lpstr>
      <vt:lpstr>Office Theme</vt:lpstr>
      <vt:lpstr>КОДЕКС НАСТАВНИКА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cp:lastModifiedBy>GM</cp:lastModifiedBy>
  <cp:revision>28</cp:revision>
  <dcterms:created xsi:type="dcterms:W3CDTF">2023-01-13T17:17:54Z</dcterms:created>
  <dcterms:modified xsi:type="dcterms:W3CDTF">2023-04-28T03:32:08Z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