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82" r:id="rId3"/>
    <p:sldId id="263" r:id="rId4"/>
    <p:sldId id="284" r:id="rId5"/>
    <p:sldId id="280" r:id="rId6"/>
    <p:sldId id="281" r:id="rId7"/>
    <p:sldId id="285" r:id="rId8"/>
    <p:sldId id="288" r:id="rId9"/>
    <p:sldId id="286" r:id="rId10"/>
    <p:sldId id="287" r:id="rId11"/>
    <p:sldId id="289" r:id="rId12"/>
    <p:sldId id="279" r:id="rId13"/>
    <p:sldId id="293" r:id="rId14"/>
    <p:sldId id="292" r:id="rId15"/>
    <p:sldId id="266" r:id="rId16"/>
    <p:sldId id="291" r:id="rId17"/>
    <p:sldId id="290" r:id="rId18"/>
    <p:sldId id="294" r:id="rId19"/>
    <p:sldId id="296" r:id="rId20"/>
    <p:sldId id="297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DE2B2-771E-4236-A4C9-F08C43B829F4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A71AB-DBB2-479D-B253-728CA8E26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07.04.2025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07.04.2025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07.04.2025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07.04.2025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07.04.2025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07.04.2025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07.04.2025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07.04.2025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07.04.2025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07.04.2025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07.04.2025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6048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1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Рисунок 7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>
              <a:off x="0" y="0"/>
              <a:ext cx="5976664" cy="546224"/>
            </a:xfrm>
            <a:prstGeom prst="rect">
              <a:avLst/>
            </a:prstGeom>
          </p:spPr>
        </p:pic>
        <p:pic>
          <p:nvPicPr>
            <p:cNvPr id="9" name="Рисунок 8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 flipV="1">
              <a:off x="0" y="6311776"/>
              <a:ext cx="5976664" cy="546224"/>
            </a:xfrm>
            <a:prstGeom prst="rect">
              <a:avLst/>
            </a:prstGeom>
          </p:spPr>
        </p:pic>
        <p:pic>
          <p:nvPicPr>
            <p:cNvPr id="10" name="Рисунок 9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 rot="16200000">
              <a:off x="-2751224" y="3155888"/>
              <a:ext cx="6048672" cy="546224"/>
            </a:xfrm>
            <a:prstGeom prst="rect">
              <a:avLst/>
            </a:prstGeom>
          </p:spPr>
        </p:pic>
        <p:pic>
          <p:nvPicPr>
            <p:cNvPr id="11" name="Рисунок 10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 rot="5400000" flipH="1">
              <a:off x="5846552" y="3155888"/>
              <a:ext cx="6048672" cy="546224"/>
            </a:xfrm>
            <a:prstGeom prst="rect">
              <a:avLst/>
            </a:prstGeom>
          </p:spPr>
        </p:pic>
        <p:pic>
          <p:nvPicPr>
            <p:cNvPr id="12" name="Рисунок 11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46758"/>
            <a:stretch>
              <a:fillRect/>
            </a:stretch>
          </p:blipFill>
          <p:spPr>
            <a:xfrm>
              <a:off x="5940152" y="0"/>
              <a:ext cx="3203848" cy="546224"/>
            </a:xfrm>
            <a:prstGeom prst="rect">
              <a:avLst/>
            </a:prstGeom>
          </p:spPr>
        </p:pic>
        <p:pic>
          <p:nvPicPr>
            <p:cNvPr id="13" name="Рисунок 12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46758"/>
            <a:stretch>
              <a:fillRect/>
            </a:stretch>
          </p:blipFill>
          <p:spPr>
            <a:xfrm flipV="1">
              <a:off x="5940152" y="6311776"/>
              <a:ext cx="3203848" cy="546224"/>
            </a:xfrm>
            <a:prstGeom prst="rect">
              <a:avLst/>
            </a:prstGeom>
          </p:spPr>
        </p:pic>
      </p:grp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755577" y="1564343"/>
            <a:ext cx="7704856" cy="3530133"/>
            <a:chOff x="1124243" y="2290002"/>
            <a:chExt cx="7165477" cy="366007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24243" y="2290002"/>
              <a:ext cx="7165477" cy="29676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6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Технология  </a:t>
              </a:r>
            </a:p>
            <a:p>
              <a:pPr algn="ctr">
                <a:defRPr/>
              </a:pPr>
              <a:r>
                <a:rPr lang="ru-RU" sz="6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проблемного обучения </a:t>
              </a:r>
            </a:p>
            <a:p>
              <a:pPr algn="ctr">
                <a:defRPr/>
              </a:pPr>
              <a:r>
                <a:rPr lang="ru-RU" sz="6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в детском саду </a:t>
              </a:r>
              <a:endPara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21022" y="5567150"/>
              <a:ext cx="4910120" cy="382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755577" y="548680"/>
            <a:ext cx="77048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Структурное подразделение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«Центр развития ребенка –Частинский детский сад»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 МБОУ «Частинская СОШ»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34372" y="5022695"/>
            <a:ext cx="2769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Герич С.В</a:t>
            </a:r>
            <a:r>
              <a:rPr lang="ru-RU" sz="2000" b="1" dirty="0" smtClean="0">
                <a:solidFill>
                  <a:srgbClr val="002060"/>
                </a:solidFill>
              </a:rPr>
              <a:t>., воспитатель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2280" y="5661248"/>
            <a:ext cx="1131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2025 год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836712"/>
            <a:ext cx="68407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>
                <a:solidFill>
                  <a:srgbClr val="002060"/>
                </a:solidFill>
              </a:rPr>
              <a:t>Виды проблемного обучения в ДОУ.</a:t>
            </a: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3200" b="1" dirty="0">
              <a:solidFill>
                <a:srgbClr val="002060"/>
              </a:solidFill>
            </a:endParaRP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- Проблемный вопрос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- Проблемная задача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  - Проблемная </a:t>
            </a:r>
            <a:r>
              <a:rPr lang="ru-RU" sz="3200" b="1" dirty="0">
                <a:solidFill>
                  <a:srgbClr val="002060"/>
                </a:solidFill>
              </a:rPr>
              <a:t>ситуация</a:t>
            </a:r>
            <a:endParaRPr lang="ru-RU" sz="3200" b="1" i="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191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C00000"/>
                </a:solidFill>
              </a:rPr>
              <a:t>Проблемный вопрос </a:t>
            </a:r>
            <a:r>
              <a:rPr lang="ru-RU" sz="2000" dirty="0" smtClean="0">
                <a:solidFill>
                  <a:srgbClr val="002060"/>
                </a:solidFill>
              </a:rPr>
              <a:t>- </a:t>
            </a:r>
            <a:r>
              <a:rPr lang="ru-RU" sz="2000" dirty="0">
                <a:solidFill>
                  <a:srgbClr val="002060"/>
                </a:solidFill>
              </a:rPr>
              <a:t>это не просто воспроизведение знания,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которое уже знакомо детям, а поиск ответа на основе рассуждения.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Вопрос </a:t>
            </a:r>
            <a:r>
              <a:rPr lang="ru-RU" sz="2000" dirty="0">
                <a:solidFill>
                  <a:srgbClr val="002060"/>
                </a:solidFill>
              </a:rPr>
              <a:t>«Когда опадают листья?» предполагает конкретный ответ на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основе знаний – это простой вопрос.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А </a:t>
            </a:r>
            <a:r>
              <a:rPr lang="ru-RU" sz="2000" dirty="0">
                <a:solidFill>
                  <a:srgbClr val="002060"/>
                </a:solidFill>
              </a:rPr>
              <a:t>вопрос «Почему осенью опадают листья?» является проблемным, т.к.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требует от детей при ответе на него рассуждений.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Проблемные вопросы содержат в тесте вопросы «почему?», «</a:t>
            </a:r>
            <a:r>
              <a:rPr lang="ru-RU" sz="2000" dirty="0" smtClean="0">
                <a:solidFill>
                  <a:srgbClr val="002060"/>
                </a:solidFill>
              </a:rPr>
              <a:t>зачем?», «как сделать?»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Например, </a:t>
            </a:r>
            <a:r>
              <a:rPr lang="ru-RU" sz="2000" dirty="0" smtClean="0">
                <a:solidFill>
                  <a:srgbClr val="002060"/>
                </a:solidFill>
              </a:rPr>
              <a:t>«Какие </a:t>
            </a:r>
            <a:r>
              <a:rPr lang="ru-RU" sz="2000" dirty="0">
                <a:solidFill>
                  <a:srgbClr val="002060"/>
                </a:solidFill>
              </a:rPr>
              <a:t>птицы наших </a:t>
            </a:r>
            <a:r>
              <a:rPr lang="ru-RU" sz="2000" dirty="0" err="1">
                <a:solidFill>
                  <a:srgbClr val="002060"/>
                </a:solidFill>
              </a:rPr>
              <a:t>краѐв</a:t>
            </a:r>
            <a:r>
              <a:rPr lang="ru-RU" sz="2000" dirty="0">
                <a:solidFill>
                  <a:srgbClr val="002060"/>
                </a:solidFill>
              </a:rPr>
              <a:t> улетают на юг последними</a:t>
            </a:r>
            <a:r>
              <a:rPr lang="ru-RU" sz="2000" dirty="0" smtClean="0">
                <a:solidFill>
                  <a:srgbClr val="002060"/>
                </a:solidFill>
              </a:rPr>
              <a:t>?»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(простой вопрос)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«Почему </a:t>
            </a:r>
            <a:r>
              <a:rPr lang="ru-RU" sz="2000" dirty="0">
                <a:solidFill>
                  <a:srgbClr val="002060"/>
                </a:solidFill>
              </a:rPr>
              <a:t>дикие утки, гуси улетают на юг последними</a:t>
            </a:r>
            <a:r>
              <a:rPr lang="ru-RU" sz="2000" dirty="0" smtClean="0">
                <a:solidFill>
                  <a:srgbClr val="002060"/>
                </a:solidFill>
              </a:rPr>
              <a:t>?» </a:t>
            </a:r>
            <a:r>
              <a:rPr lang="ru-RU" sz="2000" dirty="0">
                <a:solidFill>
                  <a:srgbClr val="002060"/>
                </a:solidFill>
              </a:rPr>
              <a:t>(проблемный вопрос</a:t>
            </a:r>
            <a:r>
              <a:rPr lang="ru-RU" sz="2000" dirty="0" smtClean="0">
                <a:solidFill>
                  <a:srgbClr val="002060"/>
                </a:solidFill>
              </a:rPr>
              <a:t>).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Задание: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Приведите примеры проблемных вопросов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«Почему </a:t>
            </a:r>
            <a:r>
              <a:rPr lang="ru-RU" sz="2000" b="1" dirty="0">
                <a:solidFill>
                  <a:srgbClr val="002060"/>
                </a:solidFill>
              </a:rPr>
              <a:t>утка плавает, а курица нет</a:t>
            </a:r>
            <a:r>
              <a:rPr lang="ru-RU" sz="2000" b="1" dirty="0" smtClean="0">
                <a:solidFill>
                  <a:srgbClr val="002060"/>
                </a:solidFill>
              </a:rPr>
              <a:t>?»</a:t>
            </a:r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«Почему </a:t>
            </a:r>
            <a:r>
              <a:rPr lang="ru-RU" sz="2000" b="1" dirty="0">
                <a:solidFill>
                  <a:srgbClr val="002060"/>
                </a:solidFill>
              </a:rPr>
              <a:t>обувь не делают из железа</a:t>
            </a:r>
            <a:r>
              <a:rPr lang="ru-RU" sz="2000" b="1" dirty="0" smtClean="0">
                <a:solidFill>
                  <a:srgbClr val="002060"/>
                </a:solidFill>
              </a:rPr>
              <a:t>?»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Почему на участке одни лужи высохли быстро, а другие долго не</a:t>
            </a:r>
          </a:p>
          <a:p>
            <a:r>
              <a:rPr lang="ru-RU" b="1" dirty="0">
                <a:solidFill>
                  <a:srgbClr val="002060"/>
                </a:solidFill>
              </a:rPr>
              <a:t>высыхают?»</a:t>
            </a:r>
          </a:p>
          <a:p>
            <a:endParaRPr lang="ru-RU" sz="2000" b="0" i="0" dirty="0">
              <a:solidFill>
                <a:srgbClr val="1A1A1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752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77048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rgbClr val="C00000"/>
                </a:solidFill>
              </a:rPr>
              <a:t>Проблемная задача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Проблемную задачу можно условно разделить на две части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 В ней </a:t>
            </a:r>
            <a:r>
              <a:rPr lang="ru-RU" sz="2000" dirty="0">
                <a:solidFill>
                  <a:srgbClr val="002060"/>
                </a:solidFill>
              </a:rPr>
              <a:t>есть условие (описание) и есть вопрос?</a:t>
            </a:r>
          </a:p>
          <a:p>
            <a:pPr algn="just"/>
            <a:r>
              <a:rPr lang="ru-RU" sz="2000" b="1" u="sng" dirty="0">
                <a:solidFill>
                  <a:srgbClr val="002060"/>
                </a:solidFill>
              </a:rPr>
              <a:t>Пример проблемной задачи: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Буратино уронил ключ в воду, его надо достать, но прыгнув </a:t>
            </a:r>
            <a:r>
              <a:rPr lang="ru-RU" sz="2000" dirty="0" smtClean="0">
                <a:solidFill>
                  <a:srgbClr val="002060"/>
                </a:solidFill>
              </a:rPr>
              <a:t>в воду</a:t>
            </a:r>
            <a:r>
              <a:rPr lang="ru-RU" sz="2000" dirty="0">
                <a:solidFill>
                  <a:srgbClr val="002060"/>
                </a:solidFill>
              </a:rPr>
              <a:t>, Буратино всплывает. Как ему помочь?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Дети рассуждают: «Буратино сделан из дерева, а деревянные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предметы в воде не тонут», « Дерево легче воды, поэтому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Буратино не может нырнуть за ключом». В ходе рассуждений они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демонстрируют имеющиеся у них знания о свойствах дерева, </a:t>
            </a:r>
            <a:r>
              <a:rPr lang="ru-RU" sz="2000" dirty="0" smtClean="0">
                <a:solidFill>
                  <a:srgbClr val="002060"/>
                </a:solidFill>
              </a:rPr>
              <a:t>а</a:t>
            </a:r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затем в силу своих творческих способностей приходят к поиску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ответа в данной проблемной задаче. «Можно искать ключ на дне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магнитом на </a:t>
            </a:r>
            <a:r>
              <a:rPr lang="ru-RU" sz="2000" dirty="0" smtClean="0">
                <a:solidFill>
                  <a:srgbClr val="002060"/>
                </a:solidFill>
              </a:rPr>
              <a:t>верёвочке, </a:t>
            </a:r>
            <a:r>
              <a:rPr lang="ru-RU" sz="2000" dirty="0">
                <a:solidFill>
                  <a:srgbClr val="002060"/>
                </a:solidFill>
              </a:rPr>
              <a:t>если ключ металлический», «Можно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нырнуть на дно с аквалангом, как это делают водолазы», «Можно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взять в руки груз, например, камень, а потом его оставить на дне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и всплыть».</a:t>
            </a:r>
            <a:endParaRPr lang="ru-RU" sz="2000" b="0" i="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1438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99288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rgbClr val="C00000"/>
                </a:solidFill>
              </a:rPr>
              <a:t>Проблемная </a:t>
            </a:r>
            <a:r>
              <a:rPr lang="ru-RU" sz="2400" b="1" i="1" u="sng" dirty="0" smtClean="0">
                <a:solidFill>
                  <a:srgbClr val="C00000"/>
                </a:solidFill>
              </a:rPr>
              <a:t>ситуация</a:t>
            </a:r>
            <a:r>
              <a:rPr lang="ru-RU" dirty="0" smtClean="0">
                <a:solidFill>
                  <a:srgbClr val="C00000"/>
                </a:solidFill>
              </a:rPr>
              <a:t>-</a:t>
            </a:r>
            <a:r>
              <a:rPr lang="ru-RU" dirty="0" smtClean="0">
                <a:solidFill>
                  <a:srgbClr val="002060"/>
                </a:solidFill>
              </a:rPr>
              <a:t> наиболее </a:t>
            </a:r>
            <a:r>
              <a:rPr lang="ru-RU" dirty="0">
                <a:solidFill>
                  <a:srgbClr val="002060"/>
                </a:solidFill>
              </a:rPr>
              <a:t>сложная форма проблемного </a:t>
            </a:r>
            <a:r>
              <a:rPr lang="ru-RU" dirty="0" smtClean="0">
                <a:solidFill>
                  <a:srgbClr val="002060"/>
                </a:solidFill>
              </a:rPr>
              <a:t>обучения. При </a:t>
            </a:r>
            <a:r>
              <a:rPr lang="ru-RU" dirty="0">
                <a:solidFill>
                  <a:srgbClr val="002060"/>
                </a:solidFill>
              </a:rPr>
              <a:t>решении проблемной ситуации возникает состояние </a:t>
            </a:r>
            <a:r>
              <a:rPr lang="ru-RU" dirty="0" smtClean="0">
                <a:solidFill>
                  <a:srgbClr val="002060"/>
                </a:solidFill>
              </a:rPr>
              <a:t>умственного затруднения </a:t>
            </a:r>
            <a:r>
              <a:rPr lang="ru-RU" dirty="0">
                <a:solidFill>
                  <a:srgbClr val="002060"/>
                </a:solidFill>
              </a:rPr>
              <a:t>детей, вызванное недостаточностью ранее усвоенных ими знаний </a:t>
            </a:r>
            <a:r>
              <a:rPr lang="ru-RU" dirty="0" smtClean="0">
                <a:solidFill>
                  <a:srgbClr val="002060"/>
                </a:solidFill>
              </a:rPr>
              <a:t>и способов </a:t>
            </a:r>
            <a:r>
              <a:rPr lang="ru-RU" dirty="0">
                <a:solidFill>
                  <a:srgbClr val="002060"/>
                </a:solidFill>
              </a:rPr>
              <a:t>деятельности. Именно проблемная ситуация, </a:t>
            </a:r>
            <a:r>
              <a:rPr lang="ru-RU" dirty="0" smtClean="0">
                <a:solidFill>
                  <a:srgbClr val="002060"/>
                </a:solidFill>
              </a:rPr>
              <a:t>составляет </a:t>
            </a:r>
            <a:r>
              <a:rPr lang="ru-RU" dirty="0">
                <a:solidFill>
                  <a:srgbClr val="002060"/>
                </a:solidFill>
              </a:rPr>
              <a:t>необходимую закономерность творческого мышления.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Противоречие – </a:t>
            </a:r>
            <a:r>
              <a:rPr lang="ru-RU" dirty="0">
                <a:solidFill>
                  <a:srgbClr val="002060"/>
                </a:solidFill>
              </a:rPr>
              <a:t>основное звено проблемной ситуации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ru-RU" dirty="0">
                <a:solidFill>
                  <a:srgbClr val="002060"/>
                </a:solidFill>
              </a:rPr>
              <a:t>Противоречие - положение, </a:t>
            </a:r>
            <a:r>
              <a:rPr lang="ru-RU" dirty="0" smtClean="0">
                <a:solidFill>
                  <a:srgbClr val="002060"/>
                </a:solidFill>
              </a:rPr>
              <a:t>при котором </a:t>
            </a:r>
            <a:r>
              <a:rPr lang="ru-RU" dirty="0">
                <a:solidFill>
                  <a:srgbClr val="002060"/>
                </a:solidFill>
              </a:rPr>
              <a:t>одно исключает другое, несовместимое с ним, противоположное ему.)</a:t>
            </a:r>
          </a:p>
          <a:p>
            <a:r>
              <a:rPr lang="ru-RU" b="1" u="sng" dirty="0">
                <a:solidFill>
                  <a:srgbClr val="002060"/>
                </a:solidFill>
              </a:rPr>
              <a:t>Проблемная ситуация: </a:t>
            </a:r>
            <a:r>
              <a:rPr lang="ru-RU" dirty="0">
                <a:solidFill>
                  <a:srgbClr val="002060"/>
                </a:solidFill>
              </a:rPr>
              <a:t>металлические предметы в воде тонут, но корабль,</a:t>
            </a:r>
          </a:p>
          <a:p>
            <a:r>
              <a:rPr lang="ru-RU" dirty="0">
                <a:solidFill>
                  <a:srgbClr val="002060"/>
                </a:solidFill>
              </a:rPr>
              <a:t>построенный из металла, плавает. Возникает противоречие, </a:t>
            </a:r>
            <a:r>
              <a:rPr lang="ru-RU" dirty="0" smtClean="0">
                <a:solidFill>
                  <a:srgbClr val="002060"/>
                </a:solidFill>
              </a:rPr>
              <a:t>неопределённость. Для </a:t>
            </a:r>
            <a:r>
              <a:rPr lang="ru-RU" dirty="0">
                <a:solidFill>
                  <a:srgbClr val="002060"/>
                </a:solidFill>
              </a:rPr>
              <a:t>того, чтобы решить данную проблемную ситуацию, педагог организует </a:t>
            </a:r>
            <a:r>
              <a:rPr lang="ru-RU" dirty="0" smtClean="0">
                <a:solidFill>
                  <a:srgbClr val="002060"/>
                </a:solidFill>
              </a:rPr>
              <a:t>ряд опытов </a:t>
            </a:r>
            <a:r>
              <a:rPr lang="ru-RU" dirty="0">
                <a:solidFill>
                  <a:srgbClr val="002060"/>
                </a:solidFill>
              </a:rPr>
              <a:t>с предметами, демонстрируя, </a:t>
            </a:r>
            <a:r>
              <a:rPr lang="ru-RU" dirty="0" smtClean="0">
                <a:solidFill>
                  <a:srgbClr val="002060"/>
                </a:solidFill>
              </a:rPr>
              <a:t>что металлическая </a:t>
            </a:r>
            <a:r>
              <a:rPr lang="ru-RU" dirty="0">
                <a:solidFill>
                  <a:srgbClr val="002060"/>
                </a:solidFill>
              </a:rPr>
              <a:t>гирька, опущенная </a:t>
            </a:r>
            <a:r>
              <a:rPr lang="ru-RU" dirty="0" smtClean="0">
                <a:solidFill>
                  <a:srgbClr val="002060"/>
                </a:solidFill>
              </a:rPr>
              <a:t>в воду </a:t>
            </a:r>
            <a:r>
              <a:rPr lang="ru-RU" dirty="0">
                <a:solidFill>
                  <a:srgbClr val="002060"/>
                </a:solidFill>
              </a:rPr>
              <a:t>сразу тонет, но эта же </a:t>
            </a:r>
            <a:r>
              <a:rPr lang="ru-RU" dirty="0" smtClean="0">
                <a:solidFill>
                  <a:srgbClr val="002060"/>
                </a:solidFill>
              </a:rPr>
              <a:t>гирька, положенная </a:t>
            </a:r>
            <a:r>
              <a:rPr lang="ru-RU" dirty="0">
                <a:solidFill>
                  <a:srgbClr val="002060"/>
                </a:solidFill>
              </a:rPr>
              <a:t>на металлическую крышку, </a:t>
            </a:r>
            <a:r>
              <a:rPr lang="ru-RU" dirty="0" smtClean="0">
                <a:solidFill>
                  <a:srgbClr val="002060"/>
                </a:solidFill>
              </a:rPr>
              <a:t>не тонет</a:t>
            </a:r>
            <a:r>
              <a:rPr lang="ru-RU" dirty="0">
                <a:solidFill>
                  <a:srgbClr val="002060"/>
                </a:solidFill>
              </a:rPr>
              <a:t>. Почему? Что удерживает </a:t>
            </a:r>
            <a:r>
              <a:rPr lang="ru-RU" dirty="0" err="1">
                <a:solidFill>
                  <a:srgbClr val="002060"/>
                </a:solidFill>
              </a:rPr>
              <a:t>еѐ</a:t>
            </a:r>
            <a:r>
              <a:rPr lang="ru-RU" dirty="0">
                <a:solidFill>
                  <a:srgbClr val="002060"/>
                </a:solidFill>
              </a:rPr>
              <a:t> на воде? Воспитатель вопросами наталкивает</a:t>
            </a:r>
          </a:p>
          <a:p>
            <a:r>
              <a:rPr lang="ru-RU" dirty="0">
                <a:solidFill>
                  <a:srgbClr val="002060"/>
                </a:solidFill>
              </a:rPr>
              <a:t>детей на поиск ответа, обращая внимание, что крышка заполнена воздухом, </a:t>
            </a:r>
            <a:r>
              <a:rPr lang="ru-RU" dirty="0" smtClean="0">
                <a:solidFill>
                  <a:srgbClr val="002060"/>
                </a:solidFill>
              </a:rPr>
              <a:t>т.к. есть </a:t>
            </a:r>
            <a:r>
              <a:rPr lang="ru-RU" dirty="0">
                <a:solidFill>
                  <a:srgbClr val="002060"/>
                </a:solidFill>
              </a:rPr>
              <a:t>бортики. Чем выше бортики, тем больше воздуха в крышке, а,</a:t>
            </a:r>
          </a:p>
          <a:p>
            <a:r>
              <a:rPr lang="ru-RU" dirty="0">
                <a:solidFill>
                  <a:srgbClr val="002060"/>
                </a:solidFill>
              </a:rPr>
              <a:t>следовательно, и груз большего веса может удержаться на ней, не утонув.</a:t>
            </a:r>
          </a:p>
          <a:p>
            <a:r>
              <a:rPr lang="ru-RU" dirty="0">
                <a:solidFill>
                  <a:srgbClr val="002060"/>
                </a:solidFill>
              </a:rPr>
              <a:t>Рассматривая корабль, дети приходят к выводу, что его подводная часть </a:t>
            </a:r>
            <a:r>
              <a:rPr lang="ru-RU" dirty="0" smtClean="0">
                <a:solidFill>
                  <a:srgbClr val="002060"/>
                </a:solidFill>
              </a:rPr>
              <a:t>полая, наполнена </a:t>
            </a:r>
            <a:r>
              <a:rPr lang="ru-RU" dirty="0">
                <a:solidFill>
                  <a:srgbClr val="002060"/>
                </a:solidFill>
              </a:rPr>
              <a:t>воздухом, поэтому корабль, сделанный из металла, не тонет.</a:t>
            </a:r>
            <a:endParaRPr lang="ru-RU" b="0" i="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309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412776"/>
            <a:ext cx="756084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>
                <a:solidFill>
                  <a:srgbClr val="002060"/>
                </a:solidFill>
              </a:rPr>
              <a:t>Вывод</a:t>
            </a:r>
            <a:r>
              <a:rPr lang="ru-RU" sz="3200" b="1" i="1" u="sng" dirty="0" smtClean="0">
                <a:solidFill>
                  <a:srgbClr val="002060"/>
                </a:solidFill>
              </a:rPr>
              <a:t>:</a:t>
            </a:r>
          </a:p>
          <a:p>
            <a:endParaRPr lang="ru-RU" sz="3200" b="1" i="1" u="sng" dirty="0">
              <a:solidFill>
                <a:srgbClr val="00206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- Проблемное </a:t>
            </a:r>
            <a:r>
              <a:rPr lang="ru-RU" sz="2400" b="1" dirty="0">
                <a:solidFill>
                  <a:srgbClr val="002060"/>
                </a:solidFill>
              </a:rPr>
              <a:t>обучение активизирует мысль детей, придает </a:t>
            </a:r>
            <a:r>
              <a:rPr lang="ru-RU" sz="2400" b="1" dirty="0" smtClean="0">
                <a:solidFill>
                  <a:srgbClr val="002060"/>
                </a:solidFill>
              </a:rPr>
              <a:t>ей критичность</a:t>
            </a:r>
            <a:r>
              <a:rPr lang="ru-RU" sz="2400" b="1" dirty="0">
                <a:solidFill>
                  <a:srgbClr val="002060"/>
                </a:solidFill>
              </a:rPr>
              <a:t>, приучает к самостоятельности в </a:t>
            </a:r>
            <a:r>
              <a:rPr lang="ru-RU" sz="2400" b="1" dirty="0" smtClean="0">
                <a:solidFill>
                  <a:srgbClr val="002060"/>
                </a:solidFill>
              </a:rPr>
              <a:t>процессе познания.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- Создавая </a:t>
            </a:r>
            <a:r>
              <a:rPr lang="ru-RU" sz="2400" b="1" dirty="0">
                <a:solidFill>
                  <a:srgbClr val="002060"/>
                </a:solidFill>
              </a:rPr>
              <a:t>проблемные ситуации, мы побуждаем </a:t>
            </a:r>
            <a:r>
              <a:rPr lang="ru-RU" sz="2400" b="1" dirty="0" smtClean="0">
                <a:solidFill>
                  <a:srgbClr val="002060"/>
                </a:solidFill>
              </a:rPr>
              <a:t>ребенка выдвигать </a:t>
            </a:r>
            <a:r>
              <a:rPr lang="ru-RU" sz="2400" b="1" dirty="0">
                <a:solidFill>
                  <a:srgbClr val="002060"/>
                </a:solidFill>
              </a:rPr>
              <a:t>свои гипотезы, делать выводы, приучаем </a:t>
            </a:r>
            <a:r>
              <a:rPr lang="ru-RU" sz="2400" b="1" dirty="0" smtClean="0">
                <a:solidFill>
                  <a:srgbClr val="002060"/>
                </a:solidFill>
              </a:rPr>
              <a:t>не бояться </a:t>
            </a:r>
            <a:r>
              <a:rPr lang="ru-RU" sz="2400" b="1" dirty="0">
                <a:solidFill>
                  <a:srgbClr val="002060"/>
                </a:solidFill>
              </a:rPr>
              <a:t>допускать ошибки.</a:t>
            </a:r>
            <a:endParaRPr lang="ru-RU" sz="2400" b="1" i="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587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39552" y="500188"/>
            <a:ext cx="806489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Вы считаете, какое из высказываний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противоречит всем остальным и не относится к проблемному обучению?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b="1" i="1" u="sng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Обучение направлено на самостоятельный поиск новых 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знаний и способов действия,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Педагог подводит детей к противоречию и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предлагает им самим найти способ его решения.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Педагог создает проблемную ситуацию, направляет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детей на её решение, организует поиск решения.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Воспитанники усваивают знания в готовом виде без 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раскрытия путей доказательства их истинности.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Организация  занятий с использованием проблемных 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ситуаций под руководством педагога и самостоятельная деятельность детей по их разрешению. </a:t>
            </a:r>
          </a:p>
          <a:p>
            <a:pPr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25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25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25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25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25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25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80728"/>
            <a:ext cx="759633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>
                <a:solidFill>
                  <a:srgbClr val="002060"/>
                </a:solidFill>
              </a:rPr>
              <a:t>Этапы решения проблемной ситуации: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1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  <a:r>
              <a:rPr lang="ru-RU" sz="2000" b="1" i="1" dirty="0">
                <a:solidFill>
                  <a:srgbClr val="7030A0"/>
                </a:solidFill>
              </a:rPr>
              <a:t> Поиск средств с помощью наводящих вопросов:  «Что нам надо вспомнить?»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А.М. Матюшкин – этот этап характеризуется растерянностью ребенка, исчерпавшего все известные ему способы решения проблемы и не нашедшего нужного способа. Наступает отказ от известных способов решения.</a:t>
            </a:r>
          </a:p>
          <a:p>
            <a:r>
              <a:rPr lang="ru-RU" sz="2000" b="1" i="1" dirty="0">
                <a:solidFill>
                  <a:srgbClr val="7030A0"/>
                </a:solidFill>
              </a:rPr>
              <a:t>2. Процесс решения проблемы.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Выдвижение гипотез, поиск  </a:t>
            </a:r>
            <a:r>
              <a:rPr lang="ru-RU" sz="2000" b="1" i="1" dirty="0">
                <a:solidFill>
                  <a:srgbClr val="002060"/>
                </a:solidFill>
              </a:rPr>
              <a:t>«ключа»</a:t>
            </a:r>
            <a:r>
              <a:rPr lang="ru-RU" sz="2000" b="1" dirty="0">
                <a:solidFill>
                  <a:srgbClr val="002060"/>
                </a:solidFill>
              </a:rPr>
              <a:t>  решения. На втором этапе ребенок ищет  </a:t>
            </a:r>
            <a:r>
              <a:rPr lang="ru-RU" sz="2000" b="1" i="1" dirty="0">
                <a:solidFill>
                  <a:srgbClr val="002060"/>
                </a:solidFill>
              </a:rPr>
              <a:t>«во внешних условиях»</a:t>
            </a:r>
            <a:r>
              <a:rPr lang="ru-RU" sz="2000" b="1" dirty="0">
                <a:solidFill>
                  <a:srgbClr val="002060"/>
                </a:solidFill>
              </a:rPr>
              <a:t> , в различных источниках знаний  </a:t>
            </a:r>
            <a:r>
              <a:rPr lang="ru-RU" sz="2000" b="1" i="1" dirty="0">
                <a:solidFill>
                  <a:srgbClr val="002060"/>
                </a:solidFill>
              </a:rPr>
              <a:t>(включая вопросы к воспитателю)</a:t>
            </a:r>
            <a:r>
              <a:rPr lang="ru-RU" sz="2000" b="1" dirty="0">
                <a:solidFill>
                  <a:srgbClr val="002060"/>
                </a:solidFill>
              </a:rPr>
              <a:t> .</a:t>
            </a:r>
          </a:p>
          <a:p>
            <a:r>
              <a:rPr lang="ru-RU" sz="2000" b="1" i="1" dirty="0">
                <a:solidFill>
                  <a:srgbClr val="7030A0"/>
                </a:solidFill>
              </a:rPr>
              <a:t>3. Доказательство и проверка гипотезы, реализация найденного решения. </a:t>
            </a:r>
            <a:r>
              <a:rPr lang="ru-RU" sz="2000" b="1" dirty="0">
                <a:solidFill>
                  <a:srgbClr val="002060"/>
                </a:solidFill>
              </a:rPr>
              <a:t>Практически это означает выполнение некоторых операций, связанных с практической деятельностью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4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72146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Использование проблемного обучения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во второй младшей группе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(из опыта работы)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01" y="3499920"/>
            <a:ext cx="3059832" cy="22948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3478093"/>
            <a:ext cx="3110211" cy="23326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13507" y="2202135"/>
            <a:ext cx="6804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 раскрасить лист бумаги, нарисовать рисунок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если потерялись  кисточки и карандаши?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6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75"/>
          <a:stretch/>
        </p:blipFill>
        <p:spPr>
          <a:xfrm>
            <a:off x="971600" y="2636912"/>
            <a:ext cx="3337552" cy="28803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36913"/>
            <a:ext cx="2160238" cy="28803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92220" y="764704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На одежду случайно попала вода.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 высушить одежду если нет утюга  и холодные батареи?   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0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8" b="8603"/>
          <a:stretch/>
        </p:blipFill>
        <p:spPr>
          <a:xfrm>
            <a:off x="6012160" y="4149080"/>
            <a:ext cx="2195736" cy="18664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07704" y="836712"/>
            <a:ext cx="4923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Чем полить цветы, если нет лейки?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6" r="12012" b="8493"/>
          <a:stretch/>
        </p:blipFill>
        <p:spPr>
          <a:xfrm>
            <a:off x="1252509" y="1554897"/>
            <a:ext cx="2016224" cy="21842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21" y="4115522"/>
            <a:ext cx="2578043" cy="19335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1"/>
          <a:stretch/>
        </p:blipFill>
        <p:spPr>
          <a:xfrm>
            <a:off x="4619335" y="1668516"/>
            <a:ext cx="2223223" cy="2110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103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77686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Не пытайтесь объяснить ребёнку то, 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до чего  он может додуматься сам. 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Давайте  возможность каждому ребёнку 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сделать своё  маленькое открытие.         </a:t>
            </a:r>
            <a:r>
              <a:rPr lang="ru-RU" sz="2400" b="1" dirty="0">
                <a:solidFill>
                  <a:srgbClr val="002060"/>
                </a:solidFill>
              </a:rPr>
              <a:t>                </a:t>
            </a:r>
            <a:r>
              <a:rPr lang="ru-RU" sz="2400" b="1" dirty="0" smtClean="0">
                <a:solidFill>
                  <a:srgbClr val="002060"/>
                </a:solidFill>
              </a:rPr>
              <a:t>                                                             </a:t>
            </a:r>
            <a:r>
              <a:rPr lang="ru-RU" sz="2400" b="1" dirty="0">
                <a:solidFill>
                  <a:srgbClr val="002060"/>
                </a:solidFill>
              </a:rPr>
              <a:t>Э.И. Александрова</a:t>
            </a:r>
            <a:endParaRPr lang="ru-RU" sz="2400" b="1" i="0" dirty="0">
              <a:solidFill>
                <a:srgbClr val="002060"/>
              </a:solidFill>
              <a:effectLst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24131"/>
            <a:ext cx="2937858" cy="293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9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56477"/>
            <a:ext cx="2843808" cy="21328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75656" y="764704"/>
            <a:ext cx="6660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Как почистить грязные  сапожки если нет воды?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73" y="2132856"/>
            <a:ext cx="2836190" cy="21271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589333"/>
            <a:ext cx="2085696" cy="2780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452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desk.ru/_ph/219/408914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75380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764704"/>
            <a:ext cx="7106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u="sng" dirty="0" smtClean="0">
                <a:solidFill>
                  <a:srgbClr val="002060"/>
                </a:solidFill>
              </a:rPr>
              <a:t>Проблемное обучение в детском саду</a:t>
            </a:r>
            <a:endParaRPr lang="ru-RU" sz="3200" b="1" i="1" u="sng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1" y="1700808"/>
            <a:ext cx="76106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</a:rPr>
              <a:t>это такая организация взаимодействия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с воспитанниками, которая предполагает создание под руководством педагога проблемных  вопросов, задач, ситуаций и активную самостоятельную деятельность детей по их разрешению.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         </a:t>
            </a:r>
            <a:r>
              <a:rPr lang="ru-RU" sz="2400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</a:t>
            </a:r>
            <a:r>
              <a:rPr lang="ru-RU" sz="2400" b="1" dirty="0" err="1" smtClean="0">
                <a:solidFill>
                  <a:srgbClr val="002060"/>
                </a:solidFill>
              </a:rPr>
              <a:t>Н.Е.Веракса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700808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</a:rPr>
              <a:t>Технология проблемного обучения </a:t>
            </a:r>
            <a:r>
              <a:rPr lang="ru-RU" sz="2800" b="1" dirty="0">
                <a:solidFill>
                  <a:srgbClr val="002060"/>
                </a:solidFill>
              </a:rPr>
              <a:t>– это </a:t>
            </a:r>
            <a:r>
              <a:rPr lang="ru-RU" sz="2800" b="1" dirty="0" smtClean="0">
                <a:solidFill>
                  <a:srgbClr val="002060"/>
                </a:solidFill>
              </a:rPr>
              <a:t>специально созданная </a:t>
            </a:r>
            <a:r>
              <a:rPr lang="ru-RU" sz="2800" b="1" dirty="0">
                <a:solidFill>
                  <a:srgbClr val="002060"/>
                </a:solidFill>
              </a:rPr>
              <a:t>совокупность специфических приемов </a:t>
            </a:r>
            <a:r>
              <a:rPr lang="ru-RU" sz="2800" b="1" dirty="0" smtClean="0">
                <a:solidFill>
                  <a:srgbClr val="002060"/>
                </a:solidFill>
              </a:rPr>
              <a:t>и методов</a:t>
            </a:r>
            <a:r>
              <a:rPr lang="ru-RU" sz="2800" b="1" dirty="0">
                <a:solidFill>
                  <a:srgbClr val="002060"/>
                </a:solidFill>
              </a:rPr>
              <a:t>, которые способствуют </a:t>
            </a:r>
            <a:r>
              <a:rPr lang="ru-RU" sz="2800" b="1" dirty="0" smtClean="0">
                <a:solidFill>
                  <a:srgbClr val="002060"/>
                </a:solidFill>
              </a:rPr>
              <a:t>формированию самостоятельной </a:t>
            </a:r>
            <a:r>
              <a:rPr lang="ru-RU" sz="2800" b="1" dirty="0">
                <a:solidFill>
                  <a:srgbClr val="002060"/>
                </a:solidFill>
              </a:rPr>
              <a:t>познавательной деятельности ребенка </a:t>
            </a:r>
            <a:r>
              <a:rPr lang="ru-RU" sz="2800" b="1" dirty="0" smtClean="0">
                <a:solidFill>
                  <a:srgbClr val="002060"/>
                </a:solidFill>
              </a:rPr>
              <a:t>и развитию </a:t>
            </a:r>
            <a:r>
              <a:rPr lang="ru-RU" sz="2800" b="1" dirty="0">
                <a:solidFill>
                  <a:srgbClr val="002060"/>
                </a:solidFill>
              </a:rPr>
              <a:t>творческого мышления (добывать </a:t>
            </a:r>
            <a:r>
              <a:rPr lang="ru-RU" sz="2800" b="1" dirty="0" smtClean="0">
                <a:solidFill>
                  <a:srgbClr val="002060"/>
                </a:solidFill>
              </a:rPr>
              <a:t>знания, применять </a:t>
            </a:r>
            <a:r>
              <a:rPr lang="ru-RU" sz="2800" b="1" dirty="0">
                <a:solidFill>
                  <a:srgbClr val="002060"/>
                </a:solidFill>
              </a:rPr>
              <a:t>их в решении новых познавательных задач).</a:t>
            </a:r>
            <a:endParaRPr lang="ru-RU" sz="2800" b="1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7680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792088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</a:t>
            </a:r>
            <a:r>
              <a:rPr lang="ru-RU" sz="3200" b="1" i="1" u="sng" dirty="0" smtClean="0">
                <a:solidFill>
                  <a:srgbClr val="002060"/>
                </a:solidFill>
              </a:rPr>
              <a:t>Суть проблемного обучения</a:t>
            </a:r>
            <a:endParaRPr lang="ru-RU" sz="2800" b="1" i="1" u="sng" dirty="0" smtClean="0">
              <a:solidFill>
                <a:srgbClr val="002060"/>
              </a:solidFill>
            </a:endParaRPr>
          </a:p>
          <a:p>
            <a:endParaRPr lang="ru-RU" dirty="0"/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заключается в том, что педагог создает познавательную задачу, ситуацию и предоставляет детям возможность изыскивать средства ее решения, используя ранее усвоенные знания и умения. Проблемное обучение активизирует мысль детей, придает ей критичность , приучает к самостоятельности в процессе познания.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9930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002060"/>
                </a:solidFill>
              </a:rPr>
              <a:t>Отличие </a:t>
            </a:r>
          </a:p>
          <a:p>
            <a:pPr algn="ctr"/>
            <a:r>
              <a:rPr lang="ru-RU" sz="3200" b="1" i="1" u="sng" dirty="0" smtClean="0">
                <a:solidFill>
                  <a:srgbClr val="002060"/>
                </a:solidFill>
              </a:rPr>
              <a:t>проблемного обучения от традиционного</a:t>
            </a:r>
            <a:endParaRPr lang="ru-RU" sz="3200" b="1" i="1" u="sng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626709"/>
            <a:ext cx="3600400" cy="4708981"/>
          </a:xfrm>
          <a:prstGeom prst="rect">
            <a:avLst/>
          </a:prstGeom>
          <a:ln w="38100">
            <a:solidFill>
              <a:srgbClr val="FF33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При </a:t>
            </a:r>
            <a:r>
              <a:rPr lang="ru-RU" sz="2000" b="1" dirty="0">
                <a:solidFill>
                  <a:srgbClr val="C00000"/>
                </a:solidFill>
              </a:rPr>
              <a:t>традиционном</a:t>
            </a:r>
            <a:r>
              <a:rPr lang="ru-RU" sz="2000" b="1" dirty="0">
                <a:solidFill>
                  <a:srgbClr val="002060"/>
                </a:solidFill>
              </a:rPr>
              <a:t> обучении педагог </a:t>
            </a:r>
            <a:r>
              <a:rPr lang="ru-RU" sz="2000" b="1" dirty="0" smtClean="0">
                <a:solidFill>
                  <a:srgbClr val="002060"/>
                </a:solidFill>
              </a:rPr>
              <a:t>сообщает детям готовые знания: объясняет новый материал, показывает новые положения, подкрепляет их примерами , иллюстрациями, опытами , экспериментами, добивается понимания нового материала, связывает его уже с изученным, проверяет степень усвоения. Не обеспечивает развития творческих способностей личности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1625898"/>
            <a:ext cx="3384376" cy="4708981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При </a:t>
            </a:r>
            <a:r>
              <a:rPr lang="ru-RU" sz="2000" b="1" dirty="0" smtClean="0">
                <a:solidFill>
                  <a:srgbClr val="C00000"/>
                </a:solidFill>
              </a:rPr>
              <a:t>проблемном</a:t>
            </a:r>
            <a:r>
              <a:rPr lang="ru-RU" sz="2000" b="1" dirty="0" smtClean="0">
                <a:solidFill>
                  <a:srgbClr val="002060"/>
                </a:solidFill>
              </a:rPr>
              <a:t> обучении педагог либо не дает готовых знаний, либо дает их только  на особом предметном содержании – новые знания, умения и навыки дети приобретают самостоятельно при решении особого ряда задач и вопросов , называемых проблемными. Ведущими мотивами познавательной деятельности становятся интеллектуальные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45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002060"/>
                </a:solidFill>
              </a:rPr>
              <a:t>Уровни проблемного обучения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4433" y="1299129"/>
            <a:ext cx="1711651" cy="2862322"/>
          </a:xfrm>
          <a:prstGeom prst="rect">
            <a:avLst/>
          </a:prstGeom>
          <a:ln w="28575">
            <a:solidFill>
              <a:srgbClr val="FF330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1</a:t>
            </a:r>
            <a:r>
              <a:rPr lang="ru-RU" dirty="0">
                <a:solidFill>
                  <a:srgbClr val="002060"/>
                </a:solidFill>
              </a:rPr>
              <a:t>.Воспитатель сам ставит проблему (задачу) и сам решает</a:t>
            </a:r>
          </a:p>
          <a:p>
            <a:r>
              <a:rPr lang="ru-RU" dirty="0" err="1">
                <a:solidFill>
                  <a:srgbClr val="002060"/>
                </a:solidFill>
              </a:rPr>
              <a:t>еѐ</a:t>
            </a:r>
            <a:r>
              <a:rPr lang="ru-RU" dirty="0">
                <a:solidFill>
                  <a:srgbClr val="002060"/>
                </a:solidFill>
              </a:rPr>
              <a:t> при активном слушании и обсуждении детьми.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27718" y="1306702"/>
            <a:ext cx="1956250" cy="480131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2</a:t>
            </a:r>
            <a:r>
              <a:rPr lang="ru-RU" dirty="0">
                <a:solidFill>
                  <a:srgbClr val="002060"/>
                </a:solidFill>
              </a:rPr>
              <a:t>.Воспитатель ставит проблему, дети самостоятельно или</a:t>
            </a:r>
          </a:p>
          <a:p>
            <a:r>
              <a:rPr lang="ru-RU" dirty="0">
                <a:solidFill>
                  <a:srgbClr val="002060"/>
                </a:solidFill>
              </a:rPr>
              <a:t>под его руководством находят решение. Воспитатель</a:t>
            </a:r>
          </a:p>
          <a:p>
            <a:r>
              <a:rPr lang="ru-RU" dirty="0">
                <a:solidFill>
                  <a:srgbClr val="002060"/>
                </a:solidFill>
              </a:rPr>
              <a:t>направляет </a:t>
            </a:r>
            <a:r>
              <a:rPr lang="ru-RU" dirty="0" err="1">
                <a:solidFill>
                  <a:srgbClr val="002060"/>
                </a:solidFill>
              </a:rPr>
              <a:t>ребѐнка</a:t>
            </a:r>
            <a:r>
              <a:rPr lang="ru-RU" dirty="0">
                <a:solidFill>
                  <a:srgbClr val="002060"/>
                </a:solidFill>
              </a:rPr>
              <a:t> на самостоятельные поиски путей</a:t>
            </a:r>
          </a:p>
          <a:p>
            <a:r>
              <a:rPr lang="ru-RU" dirty="0">
                <a:solidFill>
                  <a:srgbClr val="002060"/>
                </a:solidFill>
              </a:rPr>
              <a:t>решения (частично-поисковый метод).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68667" y="1306702"/>
            <a:ext cx="1759517" cy="3416320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3</a:t>
            </a:r>
            <a:r>
              <a:rPr lang="ru-RU" dirty="0">
                <a:solidFill>
                  <a:srgbClr val="002060"/>
                </a:solidFill>
              </a:rPr>
              <a:t>.Ребѐнок ставит проблему, воспитатель помогает </a:t>
            </a:r>
            <a:r>
              <a:rPr lang="ru-RU" dirty="0" err="1">
                <a:solidFill>
                  <a:srgbClr val="002060"/>
                </a:solidFill>
              </a:rPr>
              <a:t>еѐ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решить. У </a:t>
            </a:r>
            <a:r>
              <a:rPr lang="ru-RU" dirty="0" err="1">
                <a:solidFill>
                  <a:srgbClr val="002060"/>
                </a:solidFill>
              </a:rPr>
              <a:t>ребѐнка</a:t>
            </a:r>
            <a:r>
              <a:rPr lang="ru-RU" dirty="0">
                <a:solidFill>
                  <a:srgbClr val="002060"/>
                </a:solidFill>
              </a:rPr>
              <a:t> воспитывается способность</a:t>
            </a:r>
          </a:p>
          <a:p>
            <a:r>
              <a:rPr lang="ru-RU" dirty="0">
                <a:solidFill>
                  <a:srgbClr val="002060"/>
                </a:solidFill>
              </a:rPr>
              <a:t>самостоятельно формулировать проблему.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48097" y="1306702"/>
            <a:ext cx="2156351" cy="4524315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4</a:t>
            </a:r>
            <a:r>
              <a:rPr lang="ru-RU" dirty="0">
                <a:solidFill>
                  <a:srgbClr val="1A1A1A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Ребѐнок</a:t>
            </a:r>
            <a:r>
              <a:rPr lang="ru-RU" dirty="0">
                <a:solidFill>
                  <a:srgbClr val="002060"/>
                </a:solidFill>
              </a:rPr>
              <a:t> сам ставит проблему и сам </a:t>
            </a:r>
            <a:r>
              <a:rPr lang="ru-RU" dirty="0" err="1">
                <a:solidFill>
                  <a:srgbClr val="002060"/>
                </a:solidFill>
              </a:rPr>
              <a:t>еѐ</a:t>
            </a:r>
            <a:r>
              <a:rPr lang="ru-RU" dirty="0">
                <a:solidFill>
                  <a:srgbClr val="002060"/>
                </a:solidFill>
              </a:rPr>
              <a:t> решает.</a:t>
            </a:r>
          </a:p>
          <a:p>
            <a:r>
              <a:rPr lang="ru-RU" dirty="0">
                <a:solidFill>
                  <a:srgbClr val="002060"/>
                </a:solidFill>
              </a:rPr>
              <a:t>Воспитатель даже не указывает на проблему: </a:t>
            </a:r>
            <a:r>
              <a:rPr lang="ru-RU" dirty="0" err="1">
                <a:solidFill>
                  <a:srgbClr val="002060"/>
                </a:solidFill>
              </a:rPr>
              <a:t>ребѐнок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должен увидеть </a:t>
            </a:r>
            <a:r>
              <a:rPr lang="ru-RU" dirty="0" err="1">
                <a:solidFill>
                  <a:srgbClr val="002060"/>
                </a:solidFill>
              </a:rPr>
              <a:t>еѐ</a:t>
            </a:r>
            <a:r>
              <a:rPr lang="ru-RU" dirty="0">
                <a:solidFill>
                  <a:srgbClr val="002060"/>
                </a:solidFill>
              </a:rPr>
              <a:t> самостоятельно, а увидев,</a:t>
            </a:r>
          </a:p>
          <a:p>
            <a:r>
              <a:rPr lang="ru-RU" dirty="0">
                <a:solidFill>
                  <a:srgbClr val="002060"/>
                </a:solidFill>
              </a:rPr>
              <a:t>сформулировать и исследовать возможности и способы </a:t>
            </a:r>
            <a:r>
              <a:rPr lang="ru-RU" dirty="0" err="1">
                <a:solidFill>
                  <a:srgbClr val="002060"/>
                </a:solidFill>
              </a:rPr>
              <a:t>еѐ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решения. (Исследовательский метод)</a:t>
            </a:r>
          </a:p>
        </p:txBody>
      </p:sp>
    </p:spTree>
    <p:extLst>
      <p:ext uri="{BB962C8B-B14F-4D97-AF65-F5344CB8AC3E}">
        <p14:creationId xmlns:p14="http://schemas.microsoft.com/office/powerpoint/2010/main" val="178298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620688"/>
            <a:ext cx="79208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>
                <a:solidFill>
                  <a:srgbClr val="002060"/>
                </a:solidFill>
              </a:rPr>
              <a:t>Средства создания проблемных ситуаций.</a:t>
            </a:r>
            <a:endParaRPr lang="ru-RU" sz="2400" b="1" i="1" u="sng" dirty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При построении проблемных занятий необходимо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соблюдать </a:t>
            </a:r>
            <a:r>
              <a:rPr lang="ru-RU" sz="2000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- дидактические </a:t>
            </a:r>
            <a:r>
              <a:rPr lang="ru-RU" sz="2000" b="1" dirty="0">
                <a:solidFill>
                  <a:srgbClr val="002060"/>
                </a:solidFill>
              </a:rPr>
              <a:t>принципы: </a:t>
            </a:r>
            <a:r>
              <a:rPr lang="ru-RU" sz="2000" b="1" dirty="0" smtClean="0">
                <a:solidFill>
                  <a:srgbClr val="002060"/>
                </a:solidFill>
              </a:rPr>
              <a:t>научность и доступность</a:t>
            </a:r>
            <a:r>
              <a:rPr lang="ru-RU" sz="2000" b="1" dirty="0">
                <a:solidFill>
                  <a:srgbClr val="002060"/>
                </a:solidFill>
              </a:rPr>
              <a:t>, систематичность и активность </a:t>
            </a:r>
            <a:r>
              <a:rPr lang="ru-RU" sz="2000" b="1" dirty="0" smtClean="0">
                <a:solidFill>
                  <a:srgbClr val="002060"/>
                </a:solidFill>
              </a:rPr>
              <a:t>ребенка при </a:t>
            </a:r>
            <a:r>
              <a:rPr lang="ru-RU" sz="2000" b="1" dirty="0">
                <a:solidFill>
                  <a:srgbClr val="002060"/>
                </a:solidFill>
              </a:rPr>
              <a:t>разрешении учебной проблемы.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- планируя </a:t>
            </a:r>
            <a:r>
              <a:rPr lang="ru-RU" sz="2000" b="1" dirty="0">
                <a:solidFill>
                  <a:srgbClr val="002060"/>
                </a:solidFill>
              </a:rPr>
              <a:t>занятия, педагог выбирает </a:t>
            </a:r>
            <a:r>
              <a:rPr lang="ru-RU" sz="2000" b="1" dirty="0" smtClean="0">
                <a:solidFill>
                  <a:srgbClr val="002060"/>
                </a:solidFill>
              </a:rPr>
              <a:t>наиболее эффективное </a:t>
            </a:r>
            <a:r>
              <a:rPr lang="ru-RU" sz="2000" b="1" dirty="0">
                <a:solidFill>
                  <a:srgbClr val="002060"/>
                </a:solidFill>
              </a:rPr>
              <a:t>место в процессе обучения.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- поставленная  </a:t>
            </a:r>
            <a:r>
              <a:rPr lang="ru-RU" sz="2000" b="1" dirty="0">
                <a:solidFill>
                  <a:srgbClr val="002060"/>
                </a:solidFill>
              </a:rPr>
              <a:t>проблема должна заинтересовать </a:t>
            </a:r>
            <a:r>
              <a:rPr lang="ru-RU" sz="2000" b="1" dirty="0" smtClean="0">
                <a:solidFill>
                  <a:srgbClr val="002060"/>
                </a:solidFill>
              </a:rPr>
              <a:t>ребенка своей </a:t>
            </a:r>
            <a:r>
              <a:rPr lang="ru-RU" sz="2000" b="1" dirty="0">
                <a:solidFill>
                  <a:srgbClr val="002060"/>
                </a:solidFill>
              </a:rPr>
              <a:t>необычностью, </a:t>
            </a:r>
            <a:r>
              <a:rPr lang="ru-RU" sz="2000" b="1" dirty="0" smtClean="0">
                <a:solidFill>
                  <a:srgbClr val="002060"/>
                </a:solidFill>
              </a:rPr>
              <a:t>красочностью, эмоциональностью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- на </a:t>
            </a:r>
            <a:r>
              <a:rPr lang="ru-RU" sz="2000" b="1" dirty="0">
                <a:solidFill>
                  <a:srgbClr val="002060"/>
                </a:solidFill>
              </a:rPr>
              <a:t>занятии педагог должен быть </a:t>
            </a:r>
            <a:r>
              <a:rPr lang="ru-RU" sz="2000" b="1" dirty="0" smtClean="0">
                <a:solidFill>
                  <a:srgbClr val="002060"/>
                </a:solidFill>
              </a:rPr>
              <a:t>внимательным к эмоциональному </a:t>
            </a:r>
            <a:r>
              <a:rPr lang="ru-RU" sz="2000" b="1" dirty="0">
                <a:solidFill>
                  <a:srgbClr val="002060"/>
                </a:solidFill>
              </a:rPr>
              <a:t>состоянию ребенка при </a:t>
            </a:r>
            <a:r>
              <a:rPr lang="ru-RU" sz="2000" b="1" dirty="0" smtClean="0">
                <a:solidFill>
                  <a:srgbClr val="002060"/>
                </a:solidFill>
              </a:rPr>
              <a:t>разрешении учебных </a:t>
            </a:r>
            <a:r>
              <a:rPr lang="ru-RU" sz="2000" b="1" dirty="0">
                <a:solidFill>
                  <a:srgbClr val="002060"/>
                </a:solidFill>
              </a:rPr>
              <a:t>проблем, вовремя выяснить </a:t>
            </a:r>
            <a:r>
              <a:rPr lang="ru-RU" sz="2000" b="1" dirty="0" smtClean="0">
                <a:solidFill>
                  <a:srgbClr val="002060"/>
                </a:solidFill>
              </a:rPr>
              <a:t>причины затруднения </a:t>
            </a:r>
            <a:r>
              <a:rPr lang="ru-RU" sz="2000" b="1" dirty="0">
                <a:solidFill>
                  <a:srgbClr val="002060"/>
                </a:solidFill>
              </a:rPr>
              <a:t>и оказать своевременную помощь.</a:t>
            </a:r>
            <a:endParaRPr lang="ru-RU" sz="2000" b="1" i="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075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548680"/>
            <a:ext cx="66016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002060"/>
                </a:solidFill>
              </a:rPr>
              <a:t>Основные психологические условия</a:t>
            </a:r>
          </a:p>
          <a:p>
            <a:pPr algn="ctr"/>
            <a:r>
              <a:rPr lang="ru-RU" sz="3200" b="1" i="1" u="sng" dirty="0" smtClean="0">
                <a:solidFill>
                  <a:srgbClr val="002060"/>
                </a:solidFill>
              </a:rPr>
              <a:t> для успешного применения </a:t>
            </a:r>
          </a:p>
          <a:p>
            <a:pPr algn="ctr"/>
            <a:r>
              <a:rPr lang="ru-RU" sz="3200" b="1" i="1" u="sng" dirty="0" smtClean="0">
                <a:solidFill>
                  <a:srgbClr val="002060"/>
                </a:solidFill>
              </a:rPr>
              <a:t>проблемного обучения</a:t>
            </a:r>
            <a:endParaRPr lang="ru-RU" sz="3200" b="1" i="1" u="sng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0051" y="2564904"/>
            <a:ext cx="756084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3200" dirty="0" smtClean="0"/>
              <a:t>-</a:t>
            </a:r>
            <a:r>
              <a:rPr lang="ru-RU" dirty="0" smtClean="0"/>
              <a:t>    </a:t>
            </a:r>
            <a:r>
              <a:rPr lang="ru-RU" sz="2800" b="1" dirty="0" smtClean="0">
                <a:solidFill>
                  <a:srgbClr val="002060"/>
                </a:solidFill>
              </a:rPr>
              <a:t>Проблемные ситуации должны отвечать целям формирования системы знаний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- Соответствовать возрастным нормам обучающихся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- Должны вызывать собственную познавательную деятельность и активность</a:t>
            </a:r>
          </a:p>
        </p:txBody>
      </p:sp>
    </p:spTree>
    <p:extLst>
      <p:ext uri="{BB962C8B-B14F-4D97-AF65-F5344CB8AC3E}">
        <p14:creationId xmlns:p14="http://schemas.microsoft.com/office/powerpoint/2010/main" val="149442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1198</Words>
  <Application>Microsoft Office PowerPoint</Application>
  <PresentationFormat>Экран (4:3)</PresentationFormat>
  <Paragraphs>131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Monotype Corsiva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GM</cp:lastModifiedBy>
  <cp:revision>59</cp:revision>
  <dcterms:created xsi:type="dcterms:W3CDTF">2014-03-26T12:53:23Z</dcterms:created>
  <dcterms:modified xsi:type="dcterms:W3CDTF">2025-04-07T11:30:33Z</dcterms:modified>
</cp:coreProperties>
</file>